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309" r:id="rId4"/>
    <p:sldId id="310" r:id="rId5"/>
    <p:sldId id="321" r:id="rId6"/>
    <p:sldId id="319" r:id="rId7"/>
    <p:sldId id="311" r:id="rId8"/>
    <p:sldId id="312" r:id="rId9"/>
    <p:sldId id="313" r:id="rId10"/>
    <p:sldId id="322" r:id="rId11"/>
    <p:sldId id="283" r:id="rId12"/>
    <p:sldId id="314" r:id="rId13"/>
    <p:sldId id="315" r:id="rId14"/>
    <p:sldId id="316" r:id="rId15"/>
    <p:sldId id="317" r:id="rId16"/>
    <p:sldId id="318" r:id="rId17"/>
    <p:sldId id="320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66"/>
    <a:srgbClr val="99CCFF"/>
    <a:srgbClr val="66FF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44" y="-4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14578"/>
      </p:ext>
    </p:extLst>
  </p:cSld>
  <p:clrMapOvr>
    <a:masterClrMapping/>
  </p:clrMapOvr>
  <p:transition spd="slow" advClick="0" advTm="15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24797"/>
      </p:ext>
    </p:extLst>
  </p:cSld>
  <p:clrMapOvr>
    <a:masterClrMapping/>
  </p:clrMapOvr>
  <p:transition spd="slow" advClick="0" advTm="15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94646"/>
      </p:ext>
    </p:extLst>
  </p:cSld>
  <p:clrMapOvr>
    <a:masterClrMapping/>
  </p:clrMapOvr>
  <p:transition spd="slow" advClick="0" advTm="15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71160"/>
      </p:ext>
    </p:extLst>
  </p:cSld>
  <p:clrMapOvr>
    <a:masterClrMapping/>
  </p:clrMapOvr>
  <p:transition spd="slow" advClick="0" advTm="15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97289"/>
      </p:ext>
    </p:extLst>
  </p:cSld>
  <p:clrMapOvr>
    <a:masterClrMapping/>
  </p:clrMapOvr>
  <p:transition spd="slow" advClick="0" advTm="1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36796"/>
      </p:ext>
    </p:extLst>
  </p:cSld>
  <p:clrMapOvr>
    <a:masterClrMapping/>
  </p:clrMapOvr>
  <p:transition spd="slow" advClick="0" advTm="15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35881"/>
      </p:ext>
    </p:extLst>
  </p:cSld>
  <p:clrMapOvr>
    <a:masterClrMapping/>
  </p:clrMapOvr>
  <p:transition spd="slow" advClick="0" advTm="15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03835"/>
      </p:ext>
    </p:extLst>
  </p:cSld>
  <p:clrMapOvr>
    <a:masterClrMapping/>
  </p:clrMapOvr>
  <p:transition spd="slow" advClick="0" advTm="15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22604"/>
      </p:ext>
    </p:extLst>
  </p:cSld>
  <p:clrMapOvr>
    <a:masterClrMapping/>
  </p:clrMapOvr>
  <p:transition spd="slow" advClick="0" advTm="15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65581"/>
      </p:ext>
    </p:extLst>
  </p:cSld>
  <p:clrMapOvr>
    <a:masterClrMapping/>
  </p:clrMapOvr>
  <p:transition spd="slow" advClick="0" advTm="15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05556"/>
      </p:ext>
    </p:extLst>
  </p:cSld>
  <p:clrMapOvr>
    <a:masterClrMapping/>
  </p:clrMapOvr>
  <p:transition spd="slow" advClick="0" advTm="15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87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1500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39434" cy="68580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867400" y="304800"/>
            <a:ext cx="2895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 smtClean="0">
                <a:solidFill>
                  <a:schemeClr val="bg1"/>
                </a:solidFill>
              </a:rPr>
              <a:t>Vesta</a:t>
            </a:r>
          </a:p>
        </p:txBody>
      </p:sp>
    </p:spTree>
    <p:extLst>
      <p:ext uri="{BB962C8B-B14F-4D97-AF65-F5344CB8AC3E}">
        <p14:creationId xmlns:p14="http://schemas.microsoft.com/office/powerpoint/2010/main" val="1519517990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050" y="0"/>
            <a:ext cx="10266427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70616583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825625"/>
            <a:ext cx="6038850" cy="503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2667000" y="2590800"/>
            <a:ext cx="5029200" cy="4495800"/>
          </a:xfrm>
          <a:prstGeom prst="ellipse">
            <a:avLst/>
          </a:prstGeom>
          <a:noFill/>
          <a:ln w="1270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9050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Vesta contains the </a:t>
            </a:r>
            <a:r>
              <a:rPr lang="en-US" sz="4400" dirty="0" err="1" smtClean="0">
                <a:solidFill>
                  <a:srgbClr val="FFFF00"/>
                </a:solidFill>
              </a:rPr>
              <a:t>Rheasilvia</a:t>
            </a:r>
            <a:r>
              <a:rPr lang="en-US" sz="4400" dirty="0" smtClean="0">
                <a:solidFill>
                  <a:srgbClr val="FFFF00"/>
                </a:solidFill>
              </a:rPr>
              <a:t> Crater, one of the largest craters in the solar system.  It stretches 313 miles across, covering 90%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of the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length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of the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asteroid.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97348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400383"/>
            <a:ext cx="6096000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19050"/>
            <a:ext cx="9144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The </a:t>
            </a:r>
            <a:r>
              <a:rPr lang="en-US" sz="4400" dirty="0" err="1" smtClean="0">
                <a:solidFill>
                  <a:srgbClr val="FFFF00"/>
                </a:solidFill>
              </a:rPr>
              <a:t>Rheasilvia</a:t>
            </a:r>
            <a:r>
              <a:rPr lang="en-US" sz="4400" dirty="0" smtClean="0">
                <a:solidFill>
                  <a:srgbClr val="FFFF00"/>
                </a:solidFill>
              </a:rPr>
              <a:t> Crater was formed less than 1 billion years ago.  It shook off 1% of Vesta’s mass and sent meteors around the solar system.  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037454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400383"/>
            <a:ext cx="6096000" cy="583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19050"/>
            <a:ext cx="9144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 smtClean="0">
                <a:solidFill>
                  <a:srgbClr val="FFFF00"/>
                </a:solidFill>
              </a:rPr>
              <a:t>Howardite-Eucrite-Diogenite</a:t>
            </a:r>
            <a:r>
              <a:rPr lang="en-US" sz="4400" dirty="0" smtClean="0">
                <a:solidFill>
                  <a:srgbClr val="FFFF00"/>
                </a:solidFill>
              </a:rPr>
              <a:t> (HED) meteors come from Vesta.  These comprise about 5% of all the meteors that fall to Earth.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928414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1825625"/>
            <a:ext cx="6038850" cy="503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3829050" y="2594250"/>
            <a:ext cx="5029200" cy="4495800"/>
          </a:xfrm>
          <a:prstGeom prst="ellipse">
            <a:avLst/>
          </a:prstGeom>
          <a:noFill/>
          <a:ln w="1270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19050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The </a:t>
            </a:r>
            <a:r>
              <a:rPr lang="en-US" sz="4400" dirty="0" err="1" smtClean="0">
                <a:solidFill>
                  <a:srgbClr val="FFFF00"/>
                </a:solidFill>
              </a:rPr>
              <a:t>Rheasilvia</a:t>
            </a:r>
            <a:r>
              <a:rPr lang="en-US" sz="4400" dirty="0" smtClean="0">
                <a:solidFill>
                  <a:srgbClr val="FFFF00"/>
                </a:solidFill>
              </a:rPr>
              <a:t> Crater is about 12 miles deep.  In the middle is the tallest known mountain in the solar system. 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It is about 16 miles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(82,000 </a:t>
            </a:r>
            <a:r>
              <a:rPr lang="en-US" sz="4400" dirty="0" err="1" smtClean="0">
                <a:solidFill>
                  <a:srgbClr val="FFFF00"/>
                </a:solidFill>
              </a:rPr>
              <a:t>ft</a:t>
            </a:r>
            <a:r>
              <a:rPr lang="en-US" sz="4400" dirty="0" smtClean="0">
                <a:solidFill>
                  <a:srgbClr val="FFFF00"/>
                </a:solidFill>
              </a:rPr>
              <a:t>) from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base to top.</a:t>
            </a:r>
            <a:endParaRPr lang="en-US" sz="4400" dirty="0">
              <a:solidFill>
                <a:srgbClr val="FFFF00"/>
              </a:solidFill>
            </a:endParaRPr>
          </a:p>
          <a:p>
            <a:r>
              <a:rPr lang="en-US" sz="4400" dirty="0" smtClean="0">
                <a:solidFill>
                  <a:srgbClr val="FFFF00"/>
                </a:solidFill>
              </a:rPr>
              <a:t>(Mt. Everest is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5.5 miles tall.)</a:t>
            </a:r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 rot="7988767">
            <a:off x="5927404" y="2680820"/>
            <a:ext cx="1830201" cy="762000"/>
          </a:xfrm>
          <a:prstGeom prst="right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393938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" y="1"/>
            <a:ext cx="12931675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19050"/>
            <a:ext cx="41910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Vesta contains deep grooves &amp; troughs that dwarf the Grand Canyon.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41311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19050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The </a:t>
            </a:r>
            <a:r>
              <a:rPr lang="en-US" sz="4400" i="1" dirty="0" smtClean="0">
                <a:solidFill>
                  <a:srgbClr val="FFFF00"/>
                </a:solidFill>
              </a:rPr>
              <a:t>Dawn</a:t>
            </a:r>
            <a:r>
              <a:rPr lang="en-US" sz="4400" dirty="0" smtClean="0">
                <a:solidFill>
                  <a:srgbClr val="FFFF00"/>
                </a:solidFill>
              </a:rPr>
              <a:t> spacecraft arrived at Vesta on July 16, 2011.  It orbited for a year.  </a:t>
            </a:r>
          </a:p>
          <a:p>
            <a:endParaRPr lang="en-US" sz="4400" dirty="0">
              <a:solidFill>
                <a:srgbClr val="FFFF00"/>
              </a:solidFill>
            </a:endParaRPr>
          </a:p>
          <a:p>
            <a:endParaRPr lang="en-US" sz="4400" dirty="0" smtClean="0">
              <a:solidFill>
                <a:srgbClr val="FFFF00"/>
              </a:solidFill>
            </a:endParaRPr>
          </a:p>
          <a:p>
            <a:endParaRPr lang="en-US" sz="4400" dirty="0">
              <a:solidFill>
                <a:srgbClr val="FFFF00"/>
              </a:solidFill>
            </a:endParaRPr>
          </a:p>
          <a:p>
            <a:endParaRPr lang="en-US" sz="4400" dirty="0" smtClean="0">
              <a:solidFill>
                <a:srgbClr val="FFFF00"/>
              </a:solidFill>
            </a:endParaRPr>
          </a:p>
          <a:p>
            <a:r>
              <a:rPr lang="en-US" sz="4400" dirty="0" smtClean="0">
                <a:solidFill>
                  <a:srgbClr val="FFFF00"/>
                </a:solidFill>
              </a:rPr>
              <a:t>On September 5, 2012, </a:t>
            </a:r>
            <a:r>
              <a:rPr lang="en-US" sz="4400" i="1" dirty="0" smtClean="0">
                <a:solidFill>
                  <a:srgbClr val="FFFF00"/>
                </a:solidFill>
              </a:rPr>
              <a:t>Dawn</a:t>
            </a:r>
            <a:r>
              <a:rPr lang="en-US" sz="4400" dirty="0" smtClean="0">
                <a:solidFill>
                  <a:srgbClr val="FFFF00"/>
                </a:solidFill>
              </a:rPr>
              <a:t> left and headed for the asteroid Ceres.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152431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0463"/>
            <a:ext cx="9144000" cy="6878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1479970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9050"/>
            <a:ext cx="6858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371600"/>
            <a:ext cx="5486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400" dirty="0" smtClean="0">
                <a:solidFill>
                  <a:srgbClr val="FFFF00"/>
                </a:solidFill>
              </a:rPr>
              <a:t>Brightest asteroid visible in the sky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400" dirty="0" smtClean="0">
                <a:solidFill>
                  <a:srgbClr val="FFFF00"/>
                </a:solidFill>
              </a:rPr>
              <a:t>2</a:t>
            </a:r>
            <a:r>
              <a:rPr lang="en-US" sz="5400" baseline="30000" dirty="0" smtClean="0">
                <a:solidFill>
                  <a:srgbClr val="FFFF00"/>
                </a:solidFill>
              </a:rPr>
              <a:t>nd</a:t>
            </a:r>
            <a:r>
              <a:rPr lang="en-US" sz="5400" dirty="0" smtClean="0">
                <a:solidFill>
                  <a:srgbClr val="FFFF00"/>
                </a:solidFill>
              </a:rPr>
              <a:t> largest asteroid</a:t>
            </a:r>
            <a:endParaRPr lang="en-US" sz="5400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1800" y="152400"/>
            <a:ext cx="236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u="sng" dirty="0" smtClean="0">
                <a:solidFill>
                  <a:schemeClr val="bg1"/>
                </a:solidFill>
              </a:rPr>
              <a:t>Vesta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588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950" y="19050"/>
            <a:ext cx="6858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781800" y="152400"/>
            <a:ext cx="236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u="sng" dirty="0" smtClean="0">
                <a:solidFill>
                  <a:schemeClr val="bg1"/>
                </a:solidFill>
              </a:rPr>
              <a:t>Vesta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990600"/>
            <a:ext cx="6096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FFFF00"/>
                </a:solidFill>
              </a:rPr>
              <a:t>Distance from Sun: </a:t>
            </a:r>
            <a:endParaRPr lang="en-US" sz="4400" dirty="0" smtClean="0">
              <a:solidFill>
                <a:srgbClr val="FFFF00"/>
              </a:solidFill>
            </a:endParaRPr>
          </a:p>
          <a:p>
            <a:r>
              <a:rPr lang="en-US" sz="4400" dirty="0">
                <a:solidFill>
                  <a:srgbClr val="FFFF00"/>
                </a:solidFill>
              </a:rPr>
              <a:t>	</a:t>
            </a:r>
            <a:r>
              <a:rPr lang="en-US" sz="4400" dirty="0" smtClean="0">
                <a:solidFill>
                  <a:srgbClr val="FFFF00"/>
                </a:solidFill>
              </a:rPr>
              <a:t>219 </a:t>
            </a:r>
            <a:r>
              <a:rPr lang="en-US" sz="4400" dirty="0">
                <a:solidFill>
                  <a:srgbClr val="FFFF00"/>
                </a:solidFill>
              </a:rPr>
              <a:t>million miles </a:t>
            </a:r>
            <a:r>
              <a:rPr lang="en-US" sz="4400" dirty="0" smtClean="0">
                <a:solidFill>
                  <a:srgbClr val="FFFF00"/>
                </a:solidFill>
              </a:rPr>
              <a:t>	(</a:t>
            </a:r>
            <a:r>
              <a:rPr lang="en-US" sz="4400" dirty="0">
                <a:solidFill>
                  <a:srgbClr val="FFFF00"/>
                </a:solidFill>
              </a:rPr>
              <a:t>2.36 AU)</a:t>
            </a:r>
          </a:p>
          <a:p>
            <a:endParaRPr lang="en-US" sz="4400" dirty="0" smtClean="0">
              <a:solidFill>
                <a:srgbClr val="FFFF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FFFF00"/>
                </a:solidFill>
              </a:rPr>
              <a:t>Orbital Period: </a:t>
            </a:r>
          </a:p>
          <a:p>
            <a:r>
              <a:rPr lang="en-US" sz="4400" dirty="0">
                <a:solidFill>
                  <a:srgbClr val="FFFF00"/>
                </a:solidFill>
              </a:rPr>
              <a:t>	</a:t>
            </a:r>
            <a:r>
              <a:rPr lang="en-US" sz="4400" dirty="0" smtClean="0">
                <a:solidFill>
                  <a:srgbClr val="FFFF00"/>
                </a:solidFill>
              </a:rPr>
              <a:t>3.63 years</a:t>
            </a:r>
          </a:p>
        </p:txBody>
      </p:sp>
    </p:spTree>
    <p:extLst>
      <p:ext uri="{BB962C8B-B14F-4D97-AF65-F5344CB8AC3E}">
        <p14:creationId xmlns:p14="http://schemas.microsoft.com/office/powerpoint/2010/main" val="3852569575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66800" y="426840"/>
            <a:ext cx="6092825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609850" y="-19050"/>
            <a:ext cx="65532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FFFF00"/>
                </a:solidFill>
              </a:rPr>
              <a:t>Diameter: 290 miles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	(</a:t>
            </a:r>
            <a:r>
              <a:rPr lang="en-US" sz="4400" dirty="0">
                <a:solidFill>
                  <a:srgbClr val="FFFF00"/>
                </a:solidFill>
              </a:rPr>
              <a:t>although it is not 	</a:t>
            </a:r>
            <a:r>
              <a:rPr lang="en-US" sz="4400" dirty="0" smtClean="0">
                <a:solidFill>
                  <a:srgbClr val="FFFF00"/>
                </a:solidFill>
              </a:rPr>
              <a:t>completely spherical</a:t>
            </a:r>
            <a:r>
              <a:rPr lang="en-US" sz="4400" dirty="0">
                <a:solidFill>
                  <a:srgbClr val="FFFF00"/>
                </a:solidFill>
              </a:rPr>
              <a:t>)</a:t>
            </a:r>
          </a:p>
          <a:p>
            <a:endParaRPr lang="en-US" sz="4400" dirty="0" smtClean="0">
              <a:solidFill>
                <a:srgbClr val="FFFF00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FFFF00"/>
                </a:solidFill>
              </a:rPr>
              <a:t>Surface Area:</a:t>
            </a:r>
          </a:p>
          <a:p>
            <a:pPr lvl="1"/>
            <a:r>
              <a:rPr lang="en-US" sz="4400" dirty="0" smtClean="0">
                <a:solidFill>
                  <a:srgbClr val="FFFF00"/>
                </a:solidFill>
              </a:rPr>
              <a:t>	About 500,000 square 	miles (about the size of 	Pakistan)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19050" y="3096"/>
            <a:ext cx="236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u="sng" dirty="0" smtClean="0">
                <a:solidFill>
                  <a:schemeClr val="bg1"/>
                </a:solidFill>
              </a:rPr>
              <a:t>Vesta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058621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4" t="17719"/>
          <a:stretch/>
        </p:blipFill>
        <p:spPr bwMode="auto">
          <a:xfrm>
            <a:off x="0" y="0"/>
            <a:ext cx="9163050" cy="7077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8734814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65" y="381000"/>
            <a:ext cx="9168765" cy="70528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9050"/>
            <a:ext cx="6553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FFFF00"/>
                </a:solidFill>
              </a:rPr>
              <a:t>Temperature on surface: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	-4⁰ F to -310⁰ F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1800" y="152400"/>
            <a:ext cx="2362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u="sng" dirty="0" smtClean="0">
                <a:solidFill>
                  <a:schemeClr val="bg1"/>
                </a:solidFill>
              </a:rPr>
              <a:t>Vesta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043951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2286000"/>
            <a:ext cx="5124450" cy="4271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9050"/>
            <a:ext cx="9144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Vesta was discovered by Heinrich Wilhelm Matthias </a:t>
            </a:r>
            <a:r>
              <a:rPr lang="en-US" sz="4400" dirty="0" err="1" smtClean="0">
                <a:solidFill>
                  <a:srgbClr val="FFFF00"/>
                </a:solidFill>
              </a:rPr>
              <a:t>Olbers</a:t>
            </a:r>
            <a:r>
              <a:rPr lang="en-US" sz="4400" dirty="0" smtClean="0">
                <a:solidFill>
                  <a:srgbClr val="FFFF00"/>
                </a:solidFill>
              </a:rPr>
              <a:t> on March 29, 1807.  He had previously discovered the asteroid Pallas in 1802.  Pallas was the 2</a:t>
            </a:r>
            <a:r>
              <a:rPr lang="en-US" sz="4400" baseline="30000" dirty="0" smtClean="0">
                <a:solidFill>
                  <a:srgbClr val="FFFF00"/>
                </a:solidFill>
              </a:rPr>
              <a:t>nd</a:t>
            </a:r>
            <a:r>
              <a:rPr lang="en-US" sz="4400" dirty="0" smtClean="0">
                <a:solidFill>
                  <a:srgbClr val="FFFF00"/>
                </a:solidFill>
              </a:rPr>
              <a:t> asteroid discovered.  Vesta was the 4</a:t>
            </a:r>
            <a:r>
              <a:rPr lang="en-US" sz="4400" baseline="30000" dirty="0" smtClean="0">
                <a:solidFill>
                  <a:srgbClr val="FFFF00"/>
                </a:solidFill>
              </a:rPr>
              <a:t>th</a:t>
            </a:r>
            <a:r>
              <a:rPr lang="en-US" sz="4400" dirty="0" smtClean="0">
                <a:solidFill>
                  <a:srgbClr val="FFFF0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70516221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00" y="1427500"/>
            <a:ext cx="7239000" cy="51464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905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Vesta is named after the Roman goddess of hearth, home and family.</a:t>
            </a:r>
          </a:p>
        </p:txBody>
      </p:sp>
    </p:spTree>
    <p:extLst>
      <p:ext uri="{BB962C8B-B14F-4D97-AF65-F5344CB8AC3E}">
        <p14:creationId xmlns:p14="http://schemas.microsoft.com/office/powerpoint/2010/main" val="4105142086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47" y="0"/>
            <a:ext cx="9129553" cy="7439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9050"/>
            <a:ext cx="9144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Vesta contains almost 10% of all the mass in the asteroid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belt.</a:t>
            </a:r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4038600"/>
            <a:ext cx="2286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Vesta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011427724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264</Words>
  <Application>Microsoft Office PowerPoint</Application>
  <PresentationFormat>On-screen Show (4:3)</PresentationFormat>
  <Paragraphs>44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Langdon</dc:creator>
  <cp:lastModifiedBy>Chad Langdon</cp:lastModifiedBy>
  <cp:revision>79</cp:revision>
  <dcterms:created xsi:type="dcterms:W3CDTF">2016-10-14T20:33:22Z</dcterms:created>
  <dcterms:modified xsi:type="dcterms:W3CDTF">2017-02-04T22:52:38Z</dcterms:modified>
</cp:coreProperties>
</file>

<file path=docProps/thumbnail.jpeg>
</file>